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6858000" cx="12192000"/>
  <p:notesSz cx="6858000" cy="9144000"/>
  <p:embeddedFontLst>
    <p:embeddedFont>
      <p:font typeface="Corbel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Corbel-regular.fntdata"/><Relationship Id="rId50" Type="http://schemas.openxmlformats.org/officeDocument/2006/relationships/slide" Target="slides/slide44.xml"/><Relationship Id="rId53" Type="http://schemas.openxmlformats.org/officeDocument/2006/relationships/font" Target="fonts/Corbel-italic.fntdata"/><Relationship Id="rId52" Type="http://schemas.openxmlformats.org/officeDocument/2006/relationships/font" Target="fonts/Corbel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Corbel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6.png>
</file>

<file path=ppt/media/image19.png>
</file>

<file path=ppt/media/image2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c38824797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fc38824797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fc38824797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1" name="Google Shape;281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3" name="Google Shape;29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2" name="Google Shape;31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8" name="Google Shape;31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Google Shape;33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4" name="Google Shape;3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1" name="Google Shape;36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1" name="Google Shape;381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" name="Google Shape;418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1" name="Google Shape;43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0" name="Google Shape;44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9" name="Google Shape;44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8" name="Google Shape;45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5" name="Google Shape;46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1" name="Google Shape;471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8" name="Google Shape;478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4" name="Google Shape;484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6" name="Google Shape;496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3" name="Google Shape;503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46a4576450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46a4576450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346a4576450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0" name="Google Shape;520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showMasterSp="0" type="title">
  <p:cSld name="TITL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reflection blurRad="0" dir="5400000" dist="50800" endA="300" endPos="55500" kx="0" rotWithShape="0" algn="bl" stA="5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5"/>
          <p:cNvSpPr txBox="1"/>
          <p:nvPr>
            <p:ph type="ctrTitle"/>
          </p:nvPr>
        </p:nvSpPr>
        <p:spPr>
          <a:xfrm>
            <a:off x="365759" y="2166364"/>
            <a:ext cx="11471565" cy="17393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orbe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1524000" y="3996250"/>
            <a:ext cx="9144000" cy="1309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15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showMasterSp="0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b="0"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833191" y="4010334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1205344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14" name="Google Shape;114;p17"/>
          <p:cNvSpPr txBox="1"/>
          <p:nvPr>
            <p:ph idx="2" type="body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15" name="Google Shape;115;p17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Два объекта">
  <p:cSld name="1_Два объекта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4" name="Google Shape;124;p18"/>
          <p:cNvSpPr/>
          <p:nvPr>
            <p:ph idx="2" type="pic"/>
          </p:nvPr>
        </p:nvSpPr>
        <p:spPr>
          <a:xfrm>
            <a:off x="1202265" y="2011680"/>
            <a:ext cx="4775201" cy="420624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1207008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p19"/>
          <p:cNvSpPr txBox="1"/>
          <p:nvPr>
            <p:ph idx="2" type="body"/>
          </p:nvPr>
        </p:nvSpPr>
        <p:spPr>
          <a:xfrm>
            <a:off x="1207008" y="2656566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29" name="Google Shape;129;p19"/>
          <p:cNvSpPr txBox="1"/>
          <p:nvPr>
            <p:ph idx="3" type="body"/>
          </p:nvPr>
        </p:nvSpPr>
        <p:spPr>
          <a:xfrm>
            <a:off x="6231230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19"/>
          <p:cNvSpPr txBox="1"/>
          <p:nvPr>
            <p:ph idx="4" type="body"/>
          </p:nvPr>
        </p:nvSpPr>
        <p:spPr>
          <a:xfrm>
            <a:off x="6231230" y="2656564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showMasterSp="0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1207008" y="2120054"/>
            <a:ext cx="612648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/>
        </p:txBody>
      </p:sp>
      <p:sp>
        <p:nvSpPr>
          <p:cNvPr id="146" name="Google Shape;146;p22"/>
          <p:cNvSpPr txBox="1"/>
          <p:nvPr>
            <p:ph idx="2" type="body"/>
          </p:nvPr>
        </p:nvSpPr>
        <p:spPr>
          <a:xfrm>
            <a:off x="7789023" y="2147486"/>
            <a:ext cx="3200400" cy="3432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47" name="Google Shape;147;p22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/>
          <p:nvPr>
            <p:ph idx="2" type="pic"/>
          </p:nvPr>
        </p:nvSpPr>
        <p:spPr>
          <a:xfrm>
            <a:off x="1280160" y="2211494"/>
            <a:ext cx="6126480" cy="393192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7790688" y="2150621"/>
            <a:ext cx="3200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4" name="Google Shape;154;p23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 rot="5400000">
            <a:off x="3991839" y="-777240"/>
            <a:ext cx="4206240" cy="978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showMasterSp="0" type="vertTitleAndTx">
  <p:cSld name="VERTICAL_TITLE_AND_VERTICAL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5"/>
          <p:cNvSpPr txBox="1"/>
          <p:nvPr>
            <p:ph type="title"/>
          </p:nvPr>
        </p:nvSpPr>
        <p:spPr>
          <a:xfrm rot="5400000">
            <a:off x="7413033" y="2022229"/>
            <a:ext cx="5897562" cy="2402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 rot="5400000">
            <a:off x="1876063" y="-763227"/>
            <a:ext cx="5897562" cy="7973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10" type="dt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11" type="ftr"/>
          </p:nvPr>
        </p:nvSpPr>
        <p:spPr>
          <a:xfrm>
            <a:off x="3776135" y="6422854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073048" y="6422854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gradFill>
            <a:gsLst>
              <a:gs pos="0">
                <a:srgbClr val="A9A9A9"/>
              </a:gs>
              <a:gs pos="50000">
                <a:srgbClr val="989898"/>
              </a:gs>
              <a:gs pos="100000">
                <a:srgbClr val="6C6C6C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  <a:defRPr b="1" i="0" sz="40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png"/><Relationship Id="rId4" Type="http://schemas.openxmlformats.org/officeDocument/2006/relationships/image" Target="../media/image41.png"/><Relationship Id="rId5" Type="http://schemas.openxmlformats.org/officeDocument/2006/relationships/image" Target="../media/image38.png"/><Relationship Id="rId6" Type="http://schemas.openxmlformats.org/officeDocument/2006/relationships/image" Target="../media/image34.png"/><Relationship Id="rId7" Type="http://schemas.openxmlformats.org/officeDocument/2006/relationships/image" Target="../media/image48.png"/><Relationship Id="rId8" Type="http://schemas.openxmlformats.org/officeDocument/2006/relationships/image" Target="../media/image4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7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Relationship Id="rId6" Type="http://schemas.openxmlformats.org/officeDocument/2006/relationships/image" Target="../media/image4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www.drawio.com/" TargetMode="External"/><Relationship Id="rId4" Type="http://schemas.openxmlformats.org/officeDocument/2006/relationships/image" Target="../media/image4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2.png"/><Relationship Id="rId4" Type="http://schemas.openxmlformats.org/officeDocument/2006/relationships/image" Target="../media/image4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aseline="-25000" lang="ru-RU"/>
              <a:t>Программирование</a:t>
            </a:r>
            <a:br>
              <a:rPr baseline="-25000" lang="ru-RU"/>
            </a:br>
            <a:r>
              <a:rPr baseline="-25000" lang="ru-RU"/>
              <a:t>функций</a:t>
            </a:r>
            <a:br>
              <a:rPr baseline="-25000" lang="ru-RU"/>
            </a:br>
            <a:endParaRPr/>
          </a:p>
        </p:txBody>
      </p:sp>
      <p:sp>
        <p:nvSpPr>
          <p:cNvPr id="175" name="Google Shape;175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Презентация к лекции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838200" y="96677"/>
            <a:ext cx="10515600" cy="7506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838200" y="1006678"/>
            <a:ext cx="6359554" cy="562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Функция используется для обработки данных, полученных из основной ветки программы.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Данные передаются функции при ее вызове указываются в скобках и называются аргументами.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Чтобы функция могла "взять" передаваемые ей данные, необходимо при ее создании описать параметры (в скобках после имени функции), представляющие собой переменные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Когда функция вызывается, конкретные аргументы подставляются вместо параметров-переменных.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Почти всегда количество аргументов и параметров должно совпадать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 качестве аргументов могут выступать как непосредственно значения, так и переменные, ссылающиеся на них.</a:t>
            </a:r>
            <a:endParaRPr/>
          </a:p>
          <a:p>
            <a:pPr indent="-7747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235" name="Google Shape;235;p35"/>
          <p:cNvPicPr preferRelativeResize="0"/>
          <p:nvPr/>
        </p:nvPicPr>
        <p:blipFill rotWithShape="1">
          <a:blip r:embed="rId3">
            <a:alphaModFix/>
          </a:blip>
          <a:srcRect b="31542" l="65420" r="2452" t="32899"/>
          <a:stretch/>
        </p:blipFill>
        <p:spPr>
          <a:xfrm>
            <a:off x="7927595" y="2046657"/>
            <a:ext cx="2774673" cy="21478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35"/>
          <p:cNvCxnSpPr/>
          <p:nvPr/>
        </p:nvCxnSpPr>
        <p:spPr>
          <a:xfrm flipH="1">
            <a:off x="9739618" y="2927758"/>
            <a:ext cx="1468074" cy="62078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7" name="Google Shape;237;p35"/>
          <p:cNvSpPr txBox="1"/>
          <p:nvPr/>
        </p:nvSpPr>
        <p:spPr>
          <a:xfrm>
            <a:off x="11224470" y="2499919"/>
            <a:ext cx="880844" cy="60016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Данные из основной ветки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8" name="Google Shape;238;p35"/>
          <p:cNvCxnSpPr/>
          <p:nvPr/>
        </p:nvCxnSpPr>
        <p:spPr>
          <a:xfrm rot="10800000">
            <a:off x="9739618" y="3984771"/>
            <a:ext cx="679510" cy="79695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9" name="Google Shape;239;p35"/>
          <p:cNvSpPr txBox="1"/>
          <p:nvPr/>
        </p:nvSpPr>
        <p:spPr>
          <a:xfrm>
            <a:off x="10437302" y="4548233"/>
            <a:ext cx="1122728" cy="60016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Аргументы функции -переменные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baseline="-25000" lang="ru-RU"/>
              <a:t>Практическая работа</a:t>
            </a:r>
            <a:br>
              <a:rPr baseline="-25000" lang="ru-RU"/>
            </a:br>
            <a:endParaRPr/>
          </a:p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1202919" y="2011679"/>
            <a:ext cx="9784080" cy="47834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Скопируйте  один из списков или словарей, предыдущего задания(задание 5). 	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функцию 1, считывающую значения вводимые пользователем с консоли (input)  в две переменные.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функцию 2, проверяющую значения возвращаемые функцией 1, выполняющую вычисление и вывод на экран результатов проверки возможности изменения словаря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вызываются последовательно обе функции с конкретными аргументами.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в цикле вызываются последовательно обе функции с аргументами вводимыми пользователем с консоли.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Выполните программу для всех элементов словаря (числа учащихся по группам).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Выводите содержимое словаря(списка) на экран после каждого изменения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lang="ru-RU"/>
              <a:t>Пример выполнения практического задания</a:t>
            </a:r>
            <a:endParaRPr/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1, 2, 3</a:t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4</a:t>
            </a:r>
            <a:endParaRPr/>
          </a:p>
        </p:txBody>
      </p:sp>
      <p:pic>
        <p:nvPicPr>
          <p:cNvPr id="252" name="Google Shape;252;p37"/>
          <p:cNvPicPr preferRelativeResize="0"/>
          <p:nvPr/>
        </p:nvPicPr>
        <p:blipFill rotWithShape="1">
          <a:blip r:embed="rId3">
            <a:alphaModFix/>
          </a:blip>
          <a:srcRect b="21810" l="0" r="0" t="0"/>
          <a:stretch/>
        </p:blipFill>
        <p:spPr>
          <a:xfrm>
            <a:off x="2252312" y="1872439"/>
            <a:ext cx="6217429" cy="3224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 rotWithShape="1">
          <a:blip r:embed="rId3">
            <a:alphaModFix/>
          </a:blip>
          <a:srcRect b="0" l="0" r="0" t="78189"/>
          <a:stretch/>
        </p:blipFill>
        <p:spPr>
          <a:xfrm>
            <a:off x="2252290" y="5176007"/>
            <a:ext cx="6604250" cy="955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6937" y="5096466"/>
            <a:ext cx="6217429" cy="167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lang="ru-RU"/>
              <a:t>Пример выполнения практического задания</a:t>
            </a:r>
            <a:endParaRPr/>
          </a:p>
        </p:txBody>
      </p:sp>
      <p:sp>
        <p:nvSpPr>
          <p:cNvPr id="260" name="Google Shape;260;p38"/>
          <p:cNvSpPr txBox="1"/>
          <p:nvPr>
            <p:ph idx="1" type="body"/>
          </p:nvPr>
        </p:nvSpPr>
        <p:spPr>
          <a:xfrm>
            <a:off x="1243019" y="2011680"/>
            <a:ext cx="9784200" cy="4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5</a:t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6</a:t>
            </a:r>
            <a:endParaRPr/>
          </a:p>
        </p:txBody>
      </p:sp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6527" y="2011680"/>
            <a:ext cx="5105400" cy="44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4200" y="3943350"/>
            <a:ext cx="52578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Переменные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Переменные, определенные в основной ветке программы, являются </a:t>
            </a:r>
            <a:r>
              <a:rPr b="1" lang="ru-RU"/>
              <a:t>глобальными.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Переменные, существующие лишь в момент выполнения функции и называются </a:t>
            </a:r>
            <a:r>
              <a:rPr b="1" lang="ru-RU"/>
              <a:t>локальными</a:t>
            </a:r>
            <a:endParaRPr b="1"/>
          </a:p>
        </p:txBody>
      </p:sp>
      <p:pic>
        <p:nvPicPr>
          <p:cNvPr id="269" name="Google Shape;269;p39"/>
          <p:cNvPicPr preferRelativeResize="0"/>
          <p:nvPr/>
        </p:nvPicPr>
        <p:blipFill rotWithShape="1">
          <a:blip r:embed="rId3">
            <a:alphaModFix/>
          </a:blip>
          <a:srcRect b="31542" l="65420" r="2452" t="32899"/>
          <a:stretch/>
        </p:blipFill>
        <p:spPr>
          <a:xfrm>
            <a:off x="7425802" y="3813652"/>
            <a:ext cx="3547254" cy="2745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200" y="3869727"/>
            <a:ext cx="4109185" cy="2760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77" name="Google Shape;277;p4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78" name="Google Shape;27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1925" y="0"/>
            <a:ext cx="401225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Объектно-ориентированное программирование</a:t>
            </a:r>
            <a:endParaRPr/>
          </a:p>
        </p:txBody>
      </p:sp>
      <p:sp>
        <p:nvSpPr>
          <p:cNvPr id="284" name="Google Shape;284;p4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Предпосылки</a:t>
            </a:r>
            <a:endParaRPr/>
          </a:p>
        </p:txBody>
      </p:sp>
      <p:sp>
        <p:nvSpPr>
          <p:cNvPr id="290" name="Google Shape;290;p4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Циклы, ветвления, функции —элементы так называемого структурного программирования (директивная парадигма программирования). Используются для написания небольших программ.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Крупные проекты, работу над которыми ведут группы людей, намного рациональней выполнять используя парадигму объектно-ориентированного программирования (ООП).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Общее представление об объектно-ориентированном программировании. </a:t>
            </a:r>
            <a:endParaRPr/>
          </a:p>
        </p:txBody>
      </p:sp>
      <p:sp>
        <p:nvSpPr>
          <p:cNvPr id="296" name="Google Shape;296;p4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Истоки ООП - начиная с 60-х годов XX века.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Окончательное оформление и популяризацию можно отнести к 80-м годам XX века. Особую роль сыграл Алан Кей, сформулировавший основные принципы ООП.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 настоящее время большинство проектов реализуются в стиле ООП.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ru-RU" sz="3600"/>
              <a:t>Реальный мир состоит из объектов и их взаимодействий между собой. В результате взаимодействий объекты могут изменяться сами или изменять другие объекты.</a:t>
            </a:r>
            <a:endParaRPr sz="3600"/>
          </a:p>
        </p:txBody>
      </p:sp>
      <p:sp>
        <p:nvSpPr>
          <p:cNvPr id="302" name="Google Shape;302;p44"/>
          <p:cNvSpPr txBox="1"/>
          <p:nvPr>
            <p:ph idx="1" type="body"/>
          </p:nvPr>
        </p:nvSpPr>
        <p:spPr>
          <a:xfrm>
            <a:off x="838200" y="2265027"/>
            <a:ext cx="10515600" cy="3911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03" name="Google Shape;303;p44"/>
          <p:cNvPicPr preferRelativeResize="0"/>
          <p:nvPr/>
        </p:nvPicPr>
        <p:blipFill rotWithShape="1">
          <a:blip r:embed="rId3">
            <a:alphaModFix/>
          </a:blip>
          <a:srcRect b="0" l="0" r="0" t="2898"/>
          <a:stretch/>
        </p:blipFill>
        <p:spPr>
          <a:xfrm>
            <a:off x="1729661" y="2164359"/>
            <a:ext cx="9001125" cy="4328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 Предположим, требуется написать скрипт, который при выполнении должен три раза запрашивать у пользователя разные данные, но выполнять с ними одни и те же действия.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5"/>
          <p:cNvSpPr txBox="1"/>
          <p:nvPr>
            <p:ph idx="1" type="body"/>
          </p:nvPr>
        </p:nvSpPr>
        <p:spPr>
          <a:xfrm>
            <a:off x="201336" y="142612"/>
            <a:ext cx="6224631" cy="6509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Алан Кей сформулировал для разработанного им языка программирования Smalltalk несколько принципов: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Объектно-ориентированная программа состоит из объектов, которые посылают друг другу сообщения.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Каждый объект может состоять из других объектов (а может и не состоять).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Каждый объект принадлежит определенному классу (типу), который задает поведение объектов, созданных на его основе.</a:t>
            </a:r>
            <a:endParaRPr/>
          </a:p>
        </p:txBody>
      </p:sp>
      <p:pic>
        <p:nvPicPr>
          <p:cNvPr id="309" name="Google Shape;30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6752" y="662731"/>
            <a:ext cx="5050115" cy="3008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Определение класса</a:t>
            </a:r>
            <a:endParaRPr/>
          </a:p>
        </p:txBody>
      </p:sp>
      <p:sp>
        <p:nvSpPr>
          <p:cNvPr id="315" name="Google Shape;315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ru-RU"/>
              <a:t>Класс </a:t>
            </a:r>
            <a:r>
              <a:rPr lang="ru-RU"/>
              <a:t>— это множество объектов, связанных общностью структуры и поведения.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Любой объект является </a:t>
            </a:r>
            <a:r>
              <a:rPr i="1" lang="ru-RU"/>
              <a:t>экземпляром класса</a:t>
            </a:r>
            <a:r>
              <a:rPr lang="ru-RU"/>
              <a:t>.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Определение объекта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определяется как осязаемая реальность (tangible entity) - предмет или явление, имеющие четко определяемое поведение.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обладает состоянием, поведением и индивидуальностью; структура и поведение схожих объектов определяют общий для них класс.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Классы - это, по сути, шаблоны для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создания объектов.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в программе можно создать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лишь на основе какого-нибудь класса.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22" name="Google Shape;32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450" y="3797300"/>
            <a:ext cx="3581400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Программа, написанная с использованием парадигмы объектно-ориентированного программирования, должна состоять из:</a:t>
            </a:r>
            <a:endParaRPr/>
          </a:p>
        </p:txBody>
      </p:sp>
      <p:sp>
        <p:nvSpPr>
          <p:cNvPr id="328" name="Google Shape;328;p4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объектов,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классов (описания объектов),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взаимодействий объектов между собой, в результате которых меняются их свойства.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9"/>
          <p:cNvSpPr txBox="1"/>
          <p:nvPr>
            <p:ph type="ctrTitle"/>
          </p:nvPr>
        </p:nvSpPr>
        <p:spPr>
          <a:xfrm>
            <a:off x="2049462" y="105562"/>
            <a:ext cx="8093075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ru-RU" sz="3200"/>
              <a:t>Объектно-ориентированный подход к моделированию процессов </a:t>
            </a:r>
            <a:br>
              <a:rPr lang="ru-RU" sz="3200"/>
            </a:br>
            <a:endParaRPr sz="3200"/>
          </a:p>
        </p:txBody>
      </p:sp>
      <p:sp>
        <p:nvSpPr>
          <p:cNvPr id="334" name="Google Shape;334;p49"/>
          <p:cNvSpPr txBox="1"/>
          <p:nvPr>
            <p:ph idx="1" type="subTitle"/>
          </p:nvPr>
        </p:nvSpPr>
        <p:spPr>
          <a:xfrm>
            <a:off x="3071814" y="2349501"/>
            <a:ext cx="6662737" cy="18018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Тема 9</a:t>
            </a:r>
            <a:endParaRPr/>
          </a:p>
        </p:txBody>
      </p:sp>
      <p:pic>
        <p:nvPicPr>
          <p:cNvPr descr="UML_Diagrams" id="335" name="Google Shape;33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1450" y="2286000"/>
            <a:ext cx="7488238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Проектирования и создание классов.</a:t>
            </a:r>
            <a:endParaRPr/>
          </a:p>
        </p:txBody>
      </p:sp>
      <p:sp>
        <p:nvSpPr>
          <p:cNvPr id="341" name="Google Shape;341;p50"/>
          <p:cNvSpPr txBox="1"/>
          <p:nvPr>
            <p:ph idx="1" type="body"/>
          </p:nvPr>
        </p:nvSpPr>
        <p:spPr>
          <a:xfrm>
            <a:off x="167780" y="1384183"/>
            <a:ext cx="8019875" cy="4792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Для создания классов предусмотрен </a:t>
            </a:r>
            <a:r>
              <a:rPr b="1" lang="ru-RU"/>
              <a:t>оператор class</a:t>
            </a:r>
            <a:r>
              <a:rPr lang="ru-RU"/>
              <a:t>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ru-RU"/>
              <a:t>Оператор class </a:t>
            </a:r>
            <a:r>
              <a:rPr lang="ru-RU"/>
              <a:t>состоит из строки заголовка и тела.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Заголовок состоит из ключевого слова class, имени класса и, возможно, названий суперклассов в скобках.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Суперклассов может и не быть, в таком случае скобки не требуются.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Тело класса состоит из блока различных инструкций. Тело должно иметь отступ (как и любые вложенные конструкции в языке Python).</a:t>
            </a:r>
            <a:endParaRPr/>
          </a:p>
        </p:txBody>
      </p:sp>
      <p:pic>
        <p:nvPicPr>
          <p:cNvPr id="342" name="Google Shape;34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3118" y="2505075"/>
            <a:ext cx="3739250" cy="16894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50"/>
          <p:cNvGrpSpPr/>
          <p:nvPr/>
        </p:nvGrpSpPr>
        <p:grpSpPr>
          <a:xfrm>
            <a:off x="8430936" y="4588778"/>
            <a:ext cx="3554258" cy="1805032"/>
            <a:chOff x="8430936" y="4588778"/>
            <a:chExt cx="3554258" cy="1805032"/>
          </a:xfrm>
        </p:grpSpPr>
        <p:sp>
          <p:nvSpPr>
            <p:cNvPr id="344" name="Google Shape;344;p50"/>
            <p:cNvSpPr txBox="1"/>
            <p:nvPr/>
          </p:nvSpPr>
          <p:spPr>
            <a:xfrm>
              <a:off x="8430936" y="4588778"/>
              <a:ext cx="2843868" cy="36933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Заголовок класса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50"/>
            <p:cNvSpPr/>
            <p:nvPr/>
          </p:nvSpPr>
          <p:spPr>
            <a:xfrm>
              <a:off x="8959442" y="5008882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50"/>
            <p:cNvSpPr/>
            <p:nvPr/>
          </p:nvSpPr>
          <p:spPr>
            <a:xfrm>
              <a:off x="8944062" y="5371007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50"/>
            <p:cNvSpPr/>
            <p:nvPr/>
          </p:nvSpPr>
          <p:spPr>
            <a:xfrm>
              <a:off x="8969229" y="5740123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50"/>
            <p:cNvSpPr/>
            <p:nvPr/>
          </p:nvSpPr>
          <p:spPr>
            <a:xfrm>
              <a:off x="8986007" y="6117628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50"/>
            <p:cNvSpPr/>
            <p:nvPr/>
          </p:nvSpPr>
          <p:spPr>
            <a:xfrm>
              <a:off x="11284591" y="5008882"/>
              <a:ext cx="308994" cy="1384928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50"/>
            <p:cNvSpPr txBox="1"/>
            <p:nvPr/>
          </p:nvSpPr>
          <p:spPr>
            <a:xfrm rot="-5400000">
              <a:off x="11140796" y="5516680"/>
              <a:ext cx="131946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Тело класса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51" name="Google Shape;351;p50"/>
          <p:cNvCxnSpPr/>
          <p:nvPr/>
        </p:nvCxnSpPr>
        <p:spPr>
          <a:xfrm>
            <a:off x="7441035" y="5473817"/>
            <a:ext cx="1392572" cy="79695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Проектирования и создание классов.</a:t>
            </a:r>
            <a:endParaRPr/>
          </a:p>
        </p:txBody>
      </p:sp>
      <p:sp>
        <p:nvSpPr>
          <p:cNvPr id="357" name="Google Shape;357;p51"/>
          <p:cNvSpPr txBox="1"/>
          <p:nvPr>
            <p:ph idx="1" type="body"/>
          </p:nvPr>
        </p:nvSpPr>
        <p:spPr>
          <a:xfrm>
            <a:off x="167780" y="1384183"/>
            <a:ext cx="8019875" cy="4792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Атрибуты класса — это имена переменных вне функций и имена функций. Эти атрибуты наследуются всеми объектами, созданными на основе данного класса. Атрибуты обеспечивают свойства и поведение объекта.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Методы  класса — это те же функции, за одним небольшим исключением. Они принимают один обязательный параметр — </a:t>
            </a:r>
            <a:r>
              <a:rPr b="1" lang="ru-RU"/>
              <a:t>self</a:t>
            </a:r>
            <a:r>
              <a:rPr lang="ru-RU"/>
              <a:t> (с англ. можно перевести как "собственная личность"). Он нужен для связи с конкретным объектом.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58" name="Google Shape;35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4970" y="1473229"/>
            <a:ext cx="3739250" cy="1689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/>
          <p:nvPr>
            <p:ph type="title"/>
          </p:nvPr>
        </p:nvSpPr>
        <p:spPr>
          <a:xfrm>
            <a:off x="838200" y="66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Создание объектов</a:t>
            </a:r>
            <a:endParaRPr/>
          </a:p>
        </p:txBody>
      </p:sp>
      <p:sp>
        <p:nvSpPr>
          <p:cNvPr id="364" name="Google Shape;364;p52"/>
          <p:cNvSpPr txBox="1"/>
          <p:nvPr>
            <p:ph idx="1" type="body"/>
          </p:nvPr>
        </p:nvSpPr>
        <p:spPr>
          <a:xfrm>
            <a:off x="587929" y="1287462"/>
            <a:ext cx="1067149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Скобки обязательны!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После такой инструкции в программе появляется объект, доступ к которому можно получить по имени переменной, связанной с ним.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При создании объект получает атрибуты его класса, т. е. объекты обладают характеристиками, определенными в их классах.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Количество объектов, которые можно создать на основе того или иного класса, не ограничено.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65" name="Google Shape;36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7890" y="5993607"/>
            <a:ext cx="4568651" cy="8220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52"/>
          <p:cNvGrpSpPr/>
          <p:nvPr/>
        </p:nvGrpSpPr>
        <p:grpSpPr>
          <a:xfrm>
            <a:off x="7776593" y="4363754"/>
            <a:ext cx="2849583" cy="2269063"/>
            <a:chOff x="7776593" y="4363754"/>
            <a:chExt cx="2849583" cy="2269063"/>
          </a:xfrm>
        </p:grpSpPr>
        <p:grpSp>
          <p:nvGrpSpPr>
            <p:cNvPr id="367" name="Google Shape;367;p52"/>
            <p:cNvGrpSpPr/>
            <p:nvPr/>
          </p:nvGrpSpPr>
          <p:grpSpPr>
            <a:xfrm>
              <a:off x="7776593" y="4363754"/>
              <a:ext cx="2849583" cy="1325563"/>
              <a:chOff x="8430936" y="4588778"/>
              <a:chExt cx="3554258" cy="1805032"/>
            </a:xfrm>
          </p:grpSpPr>
          <p:sp>
            <p:nvSpPr>
              <p:cNvPr id="368" name="Google Shape;368;p52"/>
              <p:cNvSpPr txBox="1"/>
              <p:nvPr/>
            </p:nvSpPr>
            <p:spPr>
              <a:xfrm>
                <a:off x="8430936" y="4588778"/>
                <a:ext cx="2843868" cy="36933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ru-RU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Заголовок класса</a:t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52"/>
              <p:cNvSpPr/>
              <p:nvPr/>
            </p:nvSpPr>
            <p:spPr>
              <a:xfrm>
                <a:off x="8959442" y="5008882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52"/>
              <p:cNvSpPr/>
              <p:nvPr/>
            </p:nvSpPr>
            <p:spPr>
              <a:xfrm>
                <a:off x="8944062" y="5371007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52"/>
              <p:cNvSpPr/>
              <p:nvPr/>
            </p:nvSpPr>
            <p:spPr>
              <a:xfrm>
                <a:off x="8969229" y="5740123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52"/>
              <p:cNvSpPr/>
              <p:nvPr/>
            </p:nvSpPr>
            <p:spPr>
              <a:xfrm>
                <a:off x="8986007" y="6117628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52"/>
              <p:cNvSpPr/>
              <p:nvPr/>
            </p:nvSpPr>
            <p:spPr>
              <a:xfrm>
                <a:off x="11284591" y="5008882"/>
                <a:ext cx="308994" cy="1384928"/>
              </a:xfrm>
              <a:prstGeom prst="rightBrace">
                <a:avLst>
                  <a:gd fmla="val 8333" name="adj1"/>
                  <a:gd fmla="val 50000" name="adj2"/>
                </a:avLst>
              </a:prstGeom>
              <a:noFill/>
              <a:ln cap="flat" cmpd="sng" w="9525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52"/>
              <p:cNvSpPr txBox="1"/>
              <p:nvPr/>
            </p:nvSpPr>
            <p:spPr>
              <a:xfrm rot="-5400000">
                <a:off x="11140796" y="5516680"/>
                <a:ext cx="13194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ru-RU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Тело класса</a:t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5" name="Google Shape;375;p52"/>
            <p:cNvSpPr/>
            <p:nvPr/>
          </p:nvSpPr>
          <p:spPr>
            <a:xfrm>
              <a:off x="7810150" y="5788404"/>
              <a:ext cx="2281806" cy="213840"/>
            </a:xfrm>
            <a:prstGeom prst="rect">
              <a:avLst/>
            </a:pr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52"/>
            <p:cNvSpPr/>
            <p:nvPr/>
          </p:nvSpPr>
          <p:spPr>
            <a:xfrm>
              <a:off x="7819937" y="6091806"/>
              <a:ext cx="2281806" cy="213840"/>
            </a:xfrm>
            <a:prstGeom prst="rect">
              <a:avLst/>
            </a:pr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52"/>
            <p:cNvSpPr/>
            <p:nvPr/>
          </p:nvSpPr>
          <p:spPr>
            <a:xfrm>
              <a:off x="7828326" y="6418977"/>
              <a:ext cx="2281806" cy="21384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Создание объекта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8" name="Google Shape;37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6613" y="932655"/>
            <a:ext cx="4568651" cy="822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Создание объектов</a:t>
            </a:r>
            <a:endParaRPr/>
          </a:p>
        </p:txBody>
      </p:sp>
      <p:sp>
        <p:nvSpPr>
          <p:cNvPr id="384" name="Google Shape;384;p53"/>
          <p:cNvSpPr txBox="1"/>
          <p:nvPr>
            <p:ph idx="1" type="body"/>
          </p:nvPr>
        </p:nvSpPr>
        <p:spPr>
          <a:xfrm>
            <a:off x="838200" y="1825624"/>
            <a:ext cx="10515600" cy="4877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Объекты одного класса похожи, но индивидуально различимы: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Объекты одного класса имеют схожий набор атрибутов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Значения атрибутов могут быть разными.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Чтобы понять это, можно сравнить отношения объектов одного класса в программировании со следующем высказыванием: "Все млекопитающие принадлежат одному классу и обычно имеют по два глаза, однако у каждого животного (объекта) глаза имеют свои особенности".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85" name="Google Shape;38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4213" y="780255"/>
            <a:ext cx="4568651" cy="822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58734" y="2682482"/>
            <a:ext cx="2429513" cy="1828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Вызов метода и атрибута для конкретного объекта</a:t>
            </a:r>
            <a:endParaRPr/>
          </a:p>
        </p:txBody>
      </p:sp>
      <p:sp>
        <p:nvSpPr>
          <p:cNvPr id="392" name="Google Shape;392;p54"/>
          <p:cNvSpPr txBox="1"/>
          <p:nvPr>
            <p:ph idx="1" type="body"/>
          </p:nvPr>
        </p:nvSpPr>
        <p:spPr>
          <a:xfrm>
            <a:off x="0" y="1976626"/>
            <a:ext cx="7097785" cy="4675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выглядит следующим образом: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ОБЪЕКТ.ИМЯМЕТОДА(…)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Здесь под словом ОБЪЕКТ понимается переменная, связанная с ним.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Это выражение преобразуется в классе, к которому относится объект, в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ИМЯМЕТОДА(ОБЪЕКТ, …)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Т. е. конкретный объект подставляется вместо параметра self.</a:t>
            </a:r>
            <a:endParaRPr/>
          </a:p>
        </p:txBody>
      </p:sp>
      <p:sp>
        <p:nvSpPr>
          <p:cNvPr id="393" name="Google Shape;393;p54"/>
          <p:cNvSpPr txBox="1"/>
          <p:nvPr/>
        </p:nvSpPr>
        <p:spPr>
          <a:xfrm>
            <a:off x="7793371" y="2045484"/>
            <a:ext cx="2280036" cy="271227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Заголовок класса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54"/>
          <p:cNvSpPr/>
          <p:nvPr/>
        </p:nvSpPr>
        <p:spPr>
          <a:xfrm>
            <a:off x="8217094" y="2353996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атрибутов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54"/>
          <p:cNvSpPr/>
          <p:nvPr/>
        </p:nvSpPr>
        <p:spPr>
          <a:xfrm>
            <a:off x="8204764" y="2619930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54"/>
          <p:cNvSpPr/>
          <p:nvPr/>
        </p:nvSpPr>
        <p:spPr>
          <a:xfrm>
            <a:off x="8238391" y="2913644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-RU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метода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54"/>
          <p:cNvSpPr/>
          <p:nvPr/>
        </p:nvSpPr>
        <p:spPr>
          <a:xfrm>
            <a:off x="8732939" y="3168227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54"/>
          <p:cNvSpPr/>
          <p:nvPr/>
        </p:nvSpPr>
        <p:spPr>
          <a:xfrm>
            <a:off x="7826928" y="4267089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54"/>
          <p:cNvSpPr/>
          <p:nvPr/>
        </p:nvSpPr>
        <p:spPr>
          <a:xfrm>
            <a:off x="7836715" y="4570491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54"/>
          <p:cNvSpPr/>
          <p:nvPr/>
        </p:nvSpPr>
        <p:spPr>
          <a:xfrm>
            <a:off x="7845104" y="4897662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объекта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54"/>
          <p:cNvSpPr/>
          <p:nvPr/>
        </p:nvSpPr>
        <p:spPr>
          <a:xfrm>
            <a:off x="8717559" y="3454851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54"/>
          <p:cNvSpPr/>
          <p:nvPr/>
        </p:nvSpPr>
        <p:spPr>
          <a:xfrm>
            <a:off x="8717559" y="3740077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54"/>
          <p:cNvSpPr/>
          <p:nvPr/>
        </p:nvSpPr>
        <p:spPr>
          <a:xfrm>
            <a:off x="7871669" y="5192675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Вызов метода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54"/>
          <p:cNvSpPr/>
          <p:nvPr/>
        </p:nvSpPr>
        <p:spPr>
          <a:xfrm>
            <a:off x="7845104" y="5779905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объекта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54"/>
          <p:cNvSpPr/>
          <p:nvPr/>
        </p:nvSpPr>
        <p:spPr>
          <a:xfrm>
            <a:off x="7826928" y="6109598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Вызов атрибута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54"/>
          <p:cNvSpPr/>
          <p:nvPr/>
        </p:nvSpPr>
        <p:spPr>
          <a:xfrm>
            <a:off x="7871669" y="5487688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838200" y="365125"/>
            <a:ext cx="645183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Программа находит модуль разницы двух чисел..</a:t>
            </a:r>
            <a:br>
              <a:rPr lang="ru-RU"/>
            </a:b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838200" y="1825625"/>
            <a:ext cx="64518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6413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Очевидно, что такая запись исходного кода не рациональна: получаются три почти одинаковых блока кода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5982" y="533400"/>
            <a:ext cx="4533900" cy="579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Первая ОО-программа</a:t>
            </a:r>
            <a:endParaRPr/>
          </a:p>
        </p:txBody>
      </p:sp>
      <p:sp>
        <p:nvSpPr>
          <p:cNvPr id="412" name="Google Shape;412;p55"/>
          <p:cNvSpPr txBox="1"/>
          <p:nvPr>
            <p:ph idx="1" type="body"/>
          </p:nvPr>
        </p:nvSpPr>
        <p:spPr>
          <a:xfrm>
            <a:off x="838200" y="1476462"/>
            <a:ext cx="10515600" cy="4700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ru-RU"/>
              <a:t>Создадим класс с одним атрибутом вне метода и одним методом, который выводит с небольшим изменением значение этого атрибута на экран: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ru-RU"/>
              <a:t>Теперь создадим пару объектов данного класса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13" name="Google Shape;413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3459" y="2335285"/>
            <a:ext cx="4591050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3147" y="4294857"/>
            <a:ext cx="2181225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1937" y="5349291"/>
            <a:ext cx="11668125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Первая ОО-программа</a:t>
            </a:r>
            <a:endParaRPr/>
          </a:p>
        </p:txBody>
      </p:sp>
      <p:sp>
        <p:nvSpPr>
          <p:cNvPr id="421" name="Google Shape;421;p56"/>
          <p:cNvSpPr txBox="1"/>
          <p:nvPr>
            <p:ph idx="1" type="body"/>
          </p:nvPr>
        </p:nvSpPr>
        <p:spPr>
          <a:xfrm>
            <a:off x="989202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 startAt="3"/>
            </a:pPr>
            <a:r>
              <a:rPr lang="ru-RU"/>
              <a:t>Вызов атрибута класса и вызов метода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 результате получим вывод двух надписей red и двух red!. </a:t>
            </a:r>
            <a:endParaRPr/>
          </a:p>
        </p:txBody>
      </p:sp>
      <p:pic>
        <p:nvPicPr>
          <p:cNvPr id="422" name="Google Shape;422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8910" y="2095500"/>
            <a:ext cx="3867150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Конструктор класса — метод __init__</a:t>
            </a:r>
            <a:endParaRPr/>
          </a:p>
        </p:txBody>
      </p:sp>
      <p:sp>
        <p:nvSpPr>
          <p:cNvPr id="428" name="Google Shape;428;p5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Большинство классов имеют </a:t>
            </a:r>
            <a:r>
              <a:rPr b="1" lang="ru-RU"/>
              <a:t>специальный метод</a:t>
            </a:r>
            <a:r>
              <a:rPr lang="ru-RU"/>
              <a:t>, который </a:t>
            </a:r>
            <a:r>
              <a:rPr b="1" lang="ru-RU"/>
              <a:t>автоматически при создании объекта создает ему атрибуты</a:t>
            </a:r>
            <a:r>
              <a:rPr lang="ru-RU"/>
              <a:t>. Т.е. вызывать данный метод не нужно, т.к. он сам запускается при вызове класса.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Вызов класса происходит, когда создается объект. Такой метод называется </a:t>
            </a:r>
            <a:r>
              <a:rPr b="1" lang="ru-RU"/>
              <a:t>конструктором класса</a:t>
            </a:r>
            <a:r>
              <a:rPr lang="ru-RU"/>
              <a:t> и в языке программирования Python носит имя </a:t>
            </a:r>
            <a:r>
              <a:rPr b="1" lang="ru-RU"/>
              <a:t>__init__</a:t>
            </a:r>
            <a:r>
              <a:rPr lang="ru-RU"/>
              <a:t>. (В начале и конце по два знака подчеркивания.)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ru-RU" sz="1800"/>
              <a:t>Если какие-то атрибуты должны присутствовать у объектов класса обязательно, то использование метода </a:t>
            </a:r>
            <a:r>
              <a:rPr b="1" lang="ru-RU" sz="1800"/>
              <a:t>__init__</a:t>
            </a:r>
            <a:r>
              <a:rPr lang="ru-RU" sz="1800"/>
              <a:t> - идеальный вариант. Во второй программе (без использования конструктора) атрибуты создаются путем вызова метода names после создания объекта. В данном случае вызов метода names необязателен, поэтому объекты могут существовать без атрибутов fname и sname.</a:t>
            </a:r>
            <a:endParaRPr sz="1100"/>
          </a:p>
        </p:txBody>
      </p:sp>
      <p:sp>
        <p:nvSpPr>
          <p:cNvPr id="434" name="Google Shape;434;p58"/>
          <p:cNvSpPr txBox="1"/>
          <p:nvPr>
            <p:ph idx="1" type="body"/>
          </p:nvPr>
        </p:nvSpPr>
        <p:spPr>
          <a:xfrm>
            <a:off x="838199" y="1825625"/>
            <a:ext cx="1067149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«Обычный метод»                                      метод __init__</a:t>
            </a:r>
            <a:endParaRPr/>
          </a:p>
        </p:txBody>
      </p:sp>
      <p:pic>
        <p:nvPicPr>
          <p:cNvPr id="435" name="Google Shape;435;p5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2582" y="2720181"/>
            <a:ext cx="4105275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8487" y="2553494"/>
            <a:ext cx="4457700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66950" y="5581650"/>
            <a:ext cx="3186724" cy="824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443" name="Google Shape;443;p5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895" y="1825625"/>
            <a:ext cx="6780300" cy="4351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59"/>
          <p:cNvSpPr txBox="1"/>
          <p:nvPr/>
        </p:nvSpPr>
        <p:spPr>
          <a:xfrm>
            <a:off x="7250519" y="3317904"/>
            <a:ext cx="3303537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obj1 = YesInit(), если не передать классу аргументы, то произойдет ошибка. Чтобы избежать подобных ситуаций, можно в методе </a:t>
            </a:r>
            <a:r>
              <a:rPr b="1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__init__</a:t>
            </a: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присваивать параметрам значения по умолчанию.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5" name="Google Shape;445;p59"/>
          <p:cNvCxnSpPr>
            <a:stCxn id="444" idx="0"/>
          </p:cNvCxnSpPr>
          <p:nvPr/>
        </p:nvCxnSpPr>
        <p:spPr>
          <a:xfrm rot="10800000">
            <a:off x="7950388" y="2502504"/>
            <a:ext cx="951900" cy="815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46" name="Google Shape;446;p59"/>
          <p:cNvCxnSpPr/>
          <p:nvPr/>
        </p:nvCxnSpPr>
        <p:spPr>
          <a:xfrm flipH="1">
            <a:off x="4831882" y="3429000"/>
            <a:ext cx="2521819" cy="38260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0"/>
          <p:cNvSpPr txBox="1"/>
          <p:nvPr>
            <p:ph type="title"/>
          </p:nvPr>
        </p:nvSpPr>
        <p:spPr>
          <a:xfrm>
            <a:off x="238743" y="132551"/>
            <a:ext cx="7647957" cy="476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ru-RU" sz="2800"/>
              <a:t>Пример - скрипт с классом Building.. </a:t>
            </a:r>
            <a:endParaRPr sz="2800"/>
          </a:p>
        </p:txBody>
      </p:sp>
      <p:pic>
        <p:nvPicPr>
          <p:cNvPr id="452" name="Google Shape;452;p6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87745" y="1188278"/>
            <a:ext cx="3466200" cy="54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60"/>
          <p:cNvSpPr txBox="1"/>
          <p:nvPr>
            <p:ph idx="2" type="body"/>
          </p:nvPr>
        </p:nvSpPr>
        <p:spPr>
          <a:xfrm>
            <a:off x="152400" y="2057399"/>
            <a:ext cx="7439025" cy="4556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Создайте класс (Стройка)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метод </a:t>
            </a:r>
            <a:r>
              <a:rPr b="1" lang="ru-RU"/>
              <a:t>__init__</a:t>
            </a:r>
            <a:r>
              <a:rPr lang="ru-RU"/>
              <a:t> присваивающий параметрам значения по умолчанию: ЧТО, цвет, количество=0, где находится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ГДЕ, который проверяет количество объектов для стройки: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если количество=0, то параметр Где находится – «отсутствует»,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Иначе если количество&lt;100 , то параметр Где находится – «малый склад»,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Иначе параметр Где находится – «основной склад»,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ПЛЮС, который принимает р объектов для стройки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МИНУС, который расходует  m объектов для стройки:</a:t>
            </a:r>
            <a:endParaRPr/>
          </a:p>
          <a:p>
            <a:pPr indent="-374967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Напишите программный код, в котором создаются объекты для стройки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доски, белые, 100шт.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Доски, светло-коричневые, 200шт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Кирпичи, красные.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Напечатайте где будут находится все объекты для стройки (используйте команду print).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Примите на склад еще 200шт белых досок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Напечатайте где будут находится все объекты для стройки</a:t>
            </a:r>
            <a:endParaRPr/>
          </a:p>
        </p:txBody>
      </p:sp>
      <p:sp>
        <p:nvSpPr>
          <p:cNvPr id="454" name="Google Shape;454;p60"/>
          <p:cNvSpPr txBox="1"/>
          <p:nvPr/>
        </p:nvSpPr>
        <p:spPr>
          <a:xfrm>
            <a:off x="6743700" y="3122652"/>
            <a:ext cx="1985963" cy="923330"/>
          </a:xfrm>
          <a:prstGeom prst="rect">
            <a:avLst/>
          </a:prstGeom>
          <a:noFill/>
          <a:ln cap="flat" cmpd="sng" w="28575">
            <a:solidFill>
              <a:srgbClr val="833C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какой момент создается атрибут where объектов?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60"/>
          <p:cNvSpPr txBox="1"/>
          <p:nvPr/>
        </p:nvSpPr>
        <p:spPr>
          <a:xfrm>
            <a:off x="6276975" y="103138"/>
            <a:ext cx="2452688" cy="1754326"/>
          </a:xfrm>
          <a:prstGeom prst="rect">
            <a:avLst/>
          </a:prstGeom>
          <a:noFill/>
          <a:ln cap="flat" cmpd="sng" w="38100">
            <a:solidFill>
              <a:srgbClr val="833C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Зачем потребовалось конструкцию if-elif-else вынести в отдельную функцию, а не оставить ее в методе __init__?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1"/>
          <p:cNvSpPr txBox="1"/>
          <p:nvPr>
            <p:ph type="title"/>
          </p:nvPr>
        </p:nvSpPr>
        <p:spPr>
          <a:xfrm>
            <a:off x="1193394" y="217501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baseline="-25000" lang="ru-RU"/>
              <a:t>Практическая работа (складская программа)</a:t>
            </a:r>
            <a:br>
              <a:rPr baseline="-25000" lang="ru-RU"/>
            </a:br>
            <a:endParaRPr/>
          </a:p>
        </p:txBody>
      </p:sp>
      <p:sp>
        <p:nvSpPr>
          <p:cNvPr id="461" name="Google Shape;461;p61"/>
          <p:cNvSpPr txBox="1"/>
          <p:nvPr>
            <p:ph idx="1" type="body"/>
          </p:nvPr>
        </p:nvSpPr>
        <p:spPr>
          <a:xfrm>
            <a:off x="581025" y="1792937"/>
            <a:ext cx="11029950" cy="50021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класс (Стройка)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метод </a:t>
            </a:r>
            <a:r>
              <a:rPr b="1" lang="ru-RU"/>
              <a:t>__init__</a:t>
            </a:r>
            <a:r>
              <a:rPr lang="ru-RU"/>
              <a:t> присваивающий параметрам значения по умолчанию: ЧТО, цвет, количество=0, где находится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ГДЕ, который проверяет количество объектов для стройки: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если количество=0, то параметр Где находится – «отсутствует»,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Иначе если количество&lt;100 , то параметр Где находится – «малый склад»,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Иначе параметр Где находится – «основной склад»,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ПЛЮС, который принимает р объектов для стройки  и вызывает метод ГДЕ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МИНУС, который расходует  m объектов на стройку и вызывает метод ГДЕ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создаются объекты для стройки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доски, белые, 100шт.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Доски, светло-коричневые, 200шт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Кирпичи, красные.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Напечатайте где будут находится все объекты для стройки (используйте команду print).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Примите на склад еще 200шт белых досок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Напечатайте где будут находится все объекты для стройки</a:t>
            </a:r>
            <a:endParaRPr/>
          </a:p>
        </p:txBody>
      </p:sp>
      <p:pic>
        <p:nvPicPr>
          <p:cNvPr id="462" name="Google Shape;462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63075" y="4157662"/>
            <a:ext cx="2828925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Модули и их импорт</a:t>
            </a:r>
            <a:endParaRPr/>
          </a:p>
        </p:txBody>
      </p:sp>
      <p:sp>
        <p:nvSpPr>
          <p:cNvPr id="468" name="Google Shape;468;p6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Можно просто копировать код из других программ и вставлять в свои скрипты.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При создании крупных программ используют так называемый модульный принцип организации: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есть основной файл с частью кода программы,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к нему подсоединяется (импортируется) содержимое других файлов.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Когда исходный код основного файла транслируется в машинный код, то импортируемые файлы также выполняются как и код основного файла.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0779" y="-18453"/>
            <a:ext cx="6457266" cy="6876453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63"/>
          <p:cNvSpPr txBox="1"/>
          <p:nvPr>
            <p:ph type="title"/>
          </p:nvPr>
        </p:nvSpPr>
        <p:spPr>
          <a:xfrm>
            <a:off x="838200" y="365125"/>
            <a:ext cx="479257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75" name="Google Shape;475;p63"/>
          <p:cNvSpPr txBox="1"/>
          <p:nvPr>
            <p:ph idx="1" type="body"/>
          </p:nvPr>
        </p:nvSpPr>
        <p:spPr>
          <a:xfrm>
            <a:off x="219076" y="1825625"/>
            <a:ext cx="556570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Модуль и файл в Python понятия почти неразличимые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Где должен располагаться модуль?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можно "вручную" настроить интерпретатор так, что он будет искать там, где пожелает программист.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если ничего не настраивать, то интерпретатор Python найдет файлы, если их расположить например, в каталоге, куда установлен Python или в том же каталоге, где и файл, в который осуществляется импорт.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Модули</a:t>
            </a:r>
            <a:endParaRPr/>
          </a:p>
        </p:txBody>
      </p:sp>
      <p:sp>
        <p:nvSpPr>
          <p:cNvPr id="481" name="Google Shape;481;p6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в Python - это просто файлы Python с расширением .py, содержащим определения и утверждения Python.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удобны, если нужно использовать свою функцию в нескольких программах без копирования ее определения в каждую программу.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импортируются из других модулей, используя ключевое слово import + имя файла без расширения. В первый раз, когда модуль загружается в исполняемый сценарий Python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Использование цикла while для организации повторения</a:t>
            </a:r>
            <a:br>
              <a:rPr lang="ru-RU"/>
            </a:b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838200" y="1825625"/>
            <a:ext cx="439653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Вводимые пользователем данные всегда связываются с переменными a и b.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При каждом витке цикла прежние данные утрачиваются.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Цикл не подходит, если все шесть чисел, введенных пользователем надо сохранить для дальнейшего использования в программе.</a:t>
            </a:r>
            <a:endParaRPr/>
          </a:p>
        </p:txBody>
      </p:sp>
      <p:pic>
        <p:nvPicPr>
          <p:cNvPr id="195" name="Google Shape;19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589" y="2172057"/>
            <a:ext cx="675139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aseline="-25000" lang="ru-RU"/>
              <a:t>Модули из стандартной библиотеки</a:t>
            </a:r>
            <a:br>
              <a:rPr baseline="-25000" lang="ru-RU"/>
            </a:br>
            <a:endParaRPr/>
          </a:p>
        </p:txBody>
      </p:sp>
      <p:sp>
        <p:nvSpPr>
          <p:cNvPr id="487" name="Google Shape;487;p65"/>
          <p:cNvSpPr txBox="1"/>
          <p:nvPr>
            <p:ph idx="1" type="body"/>
          </p:nvPr>
        </p:nvSpPr>
        <p:spPr>
          <a:xfrm>
            <a:off x="838200" y="2350013"/>
            <a:ext cx="10515600" cy="3826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aseline="-25000" lang="ru-RU"/>
              <a:t>В составе Python есть стандартная библиотека, содержащая много фрагментов готового кода. </a:t>
            </a:r>
            <a:r>
              <a:rPr baseline="-25000" lang="ru-RU"/>
              <a:t>В Python</a:t>
            </a:r>
            <a:r>
              <a:rPr baseline="-25000" lang="ru-RU"/>
              <a:t> можно загружать модули — отдельные части библиотеки.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88" name="Google Shape;48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701" y="3428998"/>
            <a:ext cx="2398782" cy="2313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51138" y="4415407"/>
            <a:ext cx="2106172" cy="2008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75368" y="4022847"/>
            <a:ext cx="2350013" cy="2289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6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46921" y="0"/>
            <a:ext cx="2301245" cy="2350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6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53125" y="3894005"/>
            <a:ext cx="1642875" cy="225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6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940233" y="4415407"/>
            <a:ext cx="2350013" cy="2298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499" name="Google Shape;499;p6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50000" r="0" t="0"/>
          <a:stretch/>
        </p:blipFill>
        <p:spPr>
          <a:xfrm>
            <a:off x="6172200" y="919647"/>
            <a:ext cx="4962525" cy="3229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66"/>
          <p:cNvPicPr preferRelativeResize="0"/>
          <p:nvPr/>
        </p:nvPicPr>
        <p:blipFill rotWithShape="1">
          <a:blip r:embed="rId3">
            <a:alphaModFix/>
          </a:blip>
          <a:srcRect b="0" l="0" r="50000" t="0"/>
          <a:stretch/>
        </p:blipFill>
        <p:spPr>
          <a:xfrm>
            <a:off x="630929" y="365125"/>
            <a:ext cx="4593946" cy="29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7"/>
          <p:cNvSpPr txBox="1"/>
          <p:nvPr>
            <p:ph type="title"/>
          </p:nvPr>
        </p:nvSpPr>
        <p:spPr>
          <a:xfrm>
            <a:off x="838200" y="793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Загрузка библиотечных модулей</a:t>
            </a:r>
            <a:endParaRPr/>
          </a:p>
        </p:txBody>
      </p:sp>
      <p:pic>
        <p:nvPicPr>
          <p:cNvPr id="506" name="Google Shape;506;p6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059" y="3675868"/>
            <a:ext cx="7593849" cy="2496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67"/>
          <p:cNvPicPr preferRelativeResize="0"/>
          <p:nvPr/>
        </p:nvPicPr>
        <p:blipFill rotWithShape="1">
          <a:blip r:embed="rId4">
            <a:alphaModFix/>
          </a:blip>
          <a:srcRect b="0" l="2899" r="0" t="0"/>
          <a:stretch/>
        </p:blipFill>
        <p:spPr>
          <a:xfrm rot="-281664">
            <a:off x="7339873" y="2867699"/>
            <a:ext cx="2833869" cy="197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74818" y="4714276"/>
            <a:ext cx="2342979" cy="187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6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2484" y="1251725"/>
            <a:ext cx="6786899" cy="1946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 онлайн для создания блок-схем</a:t>
            </a:r>
            <a:endParaRPr/>
          </a:p>
        </p:txBody>
      </p:sp>
      <p:sp>
        <p:nvSpPr>
          <p:cNvPr id="516" name="Google Shape;516;p6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draw.io</a:t>
            </a:r>
            <a:endParaRPr/>
          </a:p>
        </p:txBody>
      </p:sp>
      <p:pic>
        <p:nvPicPr>
          <p:cNvPr id="517" name="Google Shape;517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7675" y="1733660"/>
            <a:ext cx="5797950" cy="453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Загрузка своих модулей</a:t>
            </a:r>
            <a:endParaRPr/>
          </a:p>
        </p:txBody>
      </p:sp>
      <p:pic>
        <p:nvPicPr>
          <p:cNvPr id="523" name="Google Shape;523;p6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112" y="2429669"/>
            <a:ext cx="3857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5550" y="2429669"/>
            <a:ext cx="3771900" cy="152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5" name="Google Shape;525;p69"/>
          <p:cNvCxnSpPr/>
          <p:nvPr/>
        </p:nvCxnSpPr>
        <p:spPr>
          <a:xfrm flipH="1">
            <a:off x="3152775" y="3638550"/>
            <a:ext cx="3657600" cy="571500"/>
          </a:xfrm>
          <a:prstGeom prst="straightConnector1">
            <a:avLst/>
          </a:prstGeom>
          <a:noFill/>
          <a:ln cap="flat" cmpd="sng" w="38100">
            <a:solidFill>
              <a:srgbClr val="C55A1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Функция</a:t>
            </a:r>
            <a:endParaRPr/>
          </a:p>
        </p:txBody>
      </p:sp>
      <p:sp>
        <p:nvSpPr>
          <p:cNvPr id="201" name="Google Shape;201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b="1" baseline="-25000" i="1" lang="ru-RU" sz="3600"/>
              <a:t>Функция</a:t>
            </a:r>
            <a:r>
              <a:rPr baseline="-25000" lang="ru-RU" sz="3600"/>
              <a:t> -сгруппированный блок выражений, выполняющийся при обращении к нему из основной ветки программы по имени.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baseline="-25000" sz="3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baseline="-25000" lang="ru-RU" sz="3600"/>
              <a:t>Назначение функций: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baseline="-25000" lang="ru-RU" sz="3600"/>
              <a:t>Сокращение исходного кода за счет многократного использования его частей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baseline="-25000" lang="ru-RU" sz="3600"/>
              <a:t>Улучшение структурности исходного кода за счет разделения его на смысловые части.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838200" y="6666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Функции могут выполняться многократно</a:t>
            </a:r>
            <a:endParaRPr/>
          </a:p>
        </p:txBody>
      </p:sp>
      <p:sp>
        <p:nvSpPr>
          <p:cNvPr id="207" name="Google Shape;207;p31"/>
          <p:cNvSpPr txBox="1"/>
          <p:nvPr>
            <p:ph idx="1" type="body"/>
          </p:nvPr>
        </p:nvSpPr>
        <p:spPr>
          <a:xfrm>
            <a:off x="838200" y="117967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решение  задачи с использованием функции</a:t>
            </a:r>
            <a:endParaRPr/>
          </a:p>
        </p:txBody>
      </p:sp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8447" y="1604787"/>
            <a:ext cx="9829800" cy="5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type="title"/>
          </p:nvPr>
        </p:nvSpPr>
        <p:spPr>
          <a:xfrm>
            <a:off x="838200" y="12164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14" name="Google Shape;214;p32"/>
          <p:cNvSpPr txBox="1"/>
          <p:nvPr>
            <p:ph idx="1" type="body"/>
          </p:nvPr>
        </p:nvSpPr>
        <p:spPr>
          <a:xfrm>
            <a:off x="134225" y="1350628"/>
            <a:ext cx="4907558" cy="5385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def – это инструкция (команда) языка программирования Python, позволяющая создавать функцию.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schet– это имя функции, которое (так же как и имена переменных) может быть почти любым, но желательно осмысленным.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в скобках перечисляются параметры функции. Если их нет, то скобки остаются пустыми.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: двоеточие, обозначающее окончание заголовка функции (аналогично с условиями и циклами).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с новой строки и с отступом следуют выражения тела функции.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 конце тела функции присутствует инструкция return (может и не быть), которая возвращает значение(я) в основную ветку программы.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В данном случае, если бы в функции не было инструкции return, то в основную программу ничего бы не возвращалось, и переменным a и b (c и d, а также e и f) числовые значения не присваивались бы.</a:t>
            </a:r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 rotWithShape="1">
          <a:blip r:embed="rId3">
            <a:alphaModFix/>
          </a:blip>
          <a:srcRect b="9601" l="25023" r="5679" t="4367"/>
          <a:stretch/>
        </p:blipFill>
        <p:spPr>
          <a:xfrm>
            <a:off x="5100506" y="1690688"/>
            <a:ext cx="6811860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838200" y="12164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21" name="Google Shape;221;p33"/>
          <p:cNvSpPr txBox="1"/>
          <p:nvPr>
            <p:ph idx="1" type="body"/>
          </p:nvPr>
        </p:nvSpPr>
        <p:spPr>
          <a:xfrm>
            <a:off x="134225" y="1350628"/>
            <a:ext cx="4907558" cy="5385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Выражения  функции выполняются лишь тогда, когда она вызывается в основной ветке программы.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если функция присутствует в исходном коде, но нигде не вызывается в нем, то содержащиеся в ней инструкции не будут выполнены ни разу.</a:t>
            </a:r>
            <a:endParaRPr/>
          </a:p>
        </p:txBody>
      </p:sp>
      <p:pic>
        <p:nvPicPr>
          <p:cNvPr id="222" name="Google Shape;222;p33"/>
          <p:cNvPicPr preferRelativeResize="0"/>
          <p:nvPr/>
        </p:nvPicPr>
        <p:blipFill rotWithShape="1">
          <a:blip r:embed="rId3">
            <a:alphaModFix/>
          </a:blip>
          <a:srcRect b="9601" l="25023" r="5679" t="4367"/>
          <a:stretch/>
        </p:blipFill>
        <p:spPr>
          <a:xfrm>
            <a:off x="5100506" y="1690688"/>
            <a:ext cx="6811860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Параметры и аргументы функции</a:t>
            </a:r>
            <a:br>
              <a:rPr lang="ru-RU"/>
            </a:br>
            <a:endParaRPr/>
          </a:p>
        </p:txBody>
      </p:sp>
      <p:pic>
        <p:nvPicPr>
          <p:cNvPr id="228" name="Google Shape;228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0804" y="1228336"/>
            <a:ext cx="7860484" cy="549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Окаймление">
  <a:themeElements>
    <a:clrScheme name="Синий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